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71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2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37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733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24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879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84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815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35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50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62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64DE9-EAAB-4B67-B364-4955E9865515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5DE31-FF07-4736-BCC5-8208F749D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65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.jpeg"/><Relationship Id="rId4" Type="http://schemas.openxmlformats.org/officeDocument/2006/relationships/image" Target="../media/image9.wmf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png"/><Relationship Id="rId10" Type="http://schemas.openxmlformats.org/officeDocument/2006/relationships/image" Target="../media/image1.jpeg"/><Relationship Id="rId4" Type="http://schemas.openxmlformats.org/officeDocument/2006/relationships/image" Target="../media/image13.wmf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37846" y="915727"/>
            <a:ext cx="8206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Lecture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14. </a:t>
            </a:r>
            <a:r>
              <a:rPr lang="en-US" sz="2800" dirty="0">
                <a:solidFill>
                  <a:srgbClr val="0070C0"/>
                </a:solidFill>
              </a:rPr>
              <a:t>DLVO theory of lyophobic systems.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852" y="13644"/>
            <a:ext cx="7847462" cy="847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10435711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sma-NO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17" y="1921205"/>
            <a:ext cx="10734725" cy="420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63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44" y="2074463"/>
            <a:ext cx="10454185" cy="3098041"/>
          </a:xfrm>
          <a:prstGeom prst="rect">
            <a:avLst/>
          </a:prstGeom>
        </p:spPr>
      </p:pic>
      <p:pic>
        <p:nvPicPr>
          <p:cNvPr id="3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852" y="13644"/>
            <a:ext cx="7847462" cy="847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230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740" y="556383"/>
            <a:ext cx="10616821" cy="5421336"/>
          </a:xfrm>
        </p:spPr>
        <p:txBody>
          <a:bodyPr/>
          <a:lstStyle/>
          <a:p>
            <a:r>
              <a:rPr lang="en-US" dirty="0" smtClean="0"/>
              <a:t>Components of disjoining pressure</a:t>
            </a:r>
          </a:p>
          <a:p>
            <a:r>
              <a:rPr lang="en-US" dirty="0" smtClean="0"/>
              <a:t>Molecular</a:t>
            </a:r>
          </a:p>
          <a:p>
            <a:r>
              <a:rPr lang="en-US" dirty="0" smtClean="0"/>
              <a:t>Electrostatic</a:t>
            </a:r>
          </a:p>
          <a:p>
            <a:r>
              <a:rPr lang="en-US" dirty="0" smtClean="0"/>
              <a:t>Steric</a:t>
            </a:r>
          </a:p>
          <a:p>
            <a:r>
              <a:rPr lang="en-US" dirty="0" smtClean="0"/>
              <a:t>Adsorption</a:t>
            </a:r>
          </a:p>
          <a:p>
            <a:r>
              <a:rPr lang="en-US" dirty="0" smtClean="0"/>
              <a:t>Structural</a:t>
            </a:r>
          </a:p>
          <a:p>
            <a:r>
              <a:rPr lang="en-US" dirty="0" smtClean="0"/>
              <a:t>                          </a:t>
            </a:r>
            <a:r>
              <a:rPr lang="en-US" dirty="0" smtClean="0"/>
              <a:t>Thickness </a:t>
            </a:r>
            <a:r>
              <a:rPr lang="en-US" dirty="0" smtClean="0"/>
              <a:t>of surface </a:t>
            </a:r>
            <a:r>
              <a:rPr lang="en-US" dirty="0" smtClean="0"/>
              <a:t>layer</a:t>
            </a:r>
            <a:r>
              <a:rPr lang="en-US" b="1" dirty="0" smtClean="0"/>
              <a:t>)</a:t>
            </a:r>
            <a:endParaRPr lang="en-US" b="1" dirty="0" smtClean="0"/>
          </a:p>
          <a:p>
            <a:r>
              <a:rPr lang="en-US" dirty="0" smtClean="0"/>
              <a:t>                              -</a:t>
            </a:r>
          </a:p>
          <a:p>
            <a:r>
              <a:rPr lang="ru-RU" dirty="0" smtClean="0"/>
              <a:t>П&lt; 0 , </a:t>
            </a:r>
            <a:r>
              <a:rPr lang="en-US" dirty="0" smtClean="0"/>
              <a:t>attraction</a:t>
            </a:r>
          </a:p>
          <a:p>
            <a:r>
              <a:rPr lang="ru-RU" dirty="0" smtClean="0"/>
              <a:t>П&gt;</a:t>
            </a:r>
            <a:r>
              <a:rPr lang="en-US" dirty="0" smtClean="0"/>
              <a:t> 0, repulsion</a:t>
            </a:r>
          </a:p>
          <a:p>
            <a:pPr marL="0" indent="0">
              <a:buNone/>
            </a:pPr>
            <a:endParaRPr lang="sma-NO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40" y="5558125"/>
            <a:ext cx="9928431" cy="70343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54" y="2260408"/>
            <a:ext cx="2378192" cy="72539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620" y="3599929"/>
            <a:ext cx="2021596" cy="57636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620" y="4122154"/>
            <a:ext cx="1508669" cy="62181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2984" y="4156897"/>
            <a:ext cx="1304755" cy="532927"/>
          </a:xfrm>
          <a:prstGeom prst="rect">
            <a:avLst/>
          </a:prstGeom>
        </p:spPr>
      </p:pic>
      <p:pic>
        <p:nvPicPr>
          <p:cNvPr id="9" name="Picture 1" descr="header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412" y="13644"/>
            <a:ext cx="6086902" cy="657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3289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552" y="764704"/>
            <a:ext cx="8352928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Energies of attraction and repulsion.</a:t>
            </a:r>
            <a:endParaRPr lang="kk-KZ" sz="2400" dirty="0"/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124200" y="5048250"/>
          <a:ext cx="68580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3" imgW="1714320" imgH="393480" progId="Equation.3">
                  <p:embed/>
                </p:oleObj>
              </mc:Choice>
              <mc:Fallback>
                <p:oleObj name="Формула" r:id="rId3" imgW="1714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048250"/>
                        <a:ext cx="6858000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16050"/>
              </p:ext>
            </p:extLst>
          </p:nvPr>
        </p:nvGraphicFramePr>
        <p:xfrm>
          <a:off x="6642224" y="1575904"/>
          <a:ext cx="3375025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5" imgW="863280" imgH="419040" progId="Equation.3">
                  <p:embed/>
                </p:oleObj>
              </mc:Choice>
              <mc:Fallback>
                <p:oleObj name="Формула" r:id="rId5" imgW="863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2224" y="1575904"/>
                        <a:ext cx="3375025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575721"/>
              </p:ext>
            </p:extLst>
          </p:nvPr>
        </p:nvGraphicFramePr>
        <p:xfrm>
          <a:off x="7857984" y="3465270"/>
          <a:ext cx="193040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7" imgW="723600" imgH="393480" progId="Equation.3">
                  <p:embed/>
                </p:oleObj>
              </mc:Choice>
              <mc:Fallback>
                <p:oleObj name="Формула" r:id="rId7" imgW="723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984" y="3465270"/>
                        <a:ext cx="1930400" cy="1039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39814" y="1619129"/>
            <a:ext cx="3864449" cy="3210689"/>
          </a:xfrm>
          <a:prstGeom prst="rect">
            <a:avLst/>
          </a:prstGeom>
        </p:spPr>
      </p:pic>
      <p:pic>
        <p:nvPicPr>
          <p:cNvPr id="9" name="Picture 1" descr="header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412" y="13644"/>
            <a:ext cx="6086902" cy="657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56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232709"/>
              </p:ext>
            </p:extLst>
          </p:nvPr>
        </p:nvGraphicFramePr>
        <p:xfrm>
          <a:off x="2743200" y="3955981"/>
          <a:ext cx="7162800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Формула" r:id="rId3" imgW="2755800" imgH="419040" progId="Equation.3">
                  <p:embed/>
                </p:oleObj>
              </mc:Choice>
              <mc:Fallback>
                <p:oleObj name="Формула" r:id="rId3" imgW="2755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955981"/>
                        <a:ext cx="7162800" cy="1204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76" name="Прямоугольник 1"/>
              <p:cNvSpPr>
                <a:spLocks noChangeArrowheads="1"/>
              </p:cNvSpPr>
              <p:nvPr/>
            </p:nvSpPr>
            <p:spPr bwMode="auto">
              <a:xfrm>
                <a:off x="1132764" y="-274095"/>
                <a:ext cx="9512490" cy="30744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endParaRPr lang="en-US" sz="2400" b="1" dirty="0">
                  <a:latin typeface="Calibri" pitchFamily="34" charset="0"/>
                </a:endParaRPr>
              </a:p>
              <a:p>
                <a:pPr eaLnBrk="0" hangingPunct="0"/>
                <a:endParaRPr lang="en-US" sz="2400" b="1" dirty="0">
                  <a:latin typeface="Calibri" pitchFamily="34" charset="0"/>
                </a:endParaRPr>
              </a:p>
              <a:p>
                <a:pPr eaLnBrk="0" hangingPunct="0"/>
                <a:endParaRPr lang="ru-RU" sz="2400" b="1" dirty="0">
                  <a:latin typeface="Calibri" pitchFamily="34" charset="0"/>
                </a:endParaRPr>
              </a:p>
              <a:p>
                <a:pPr eaLnBrk="0" hangingPunct="0"/>
                <a:r>
                  <a:rPr lang="ru-RU" sz="2400" b="1" dirty="0">
                    <a:latin typeface="Calibri" pitchFamily="34" charset="0"/>
                    <a:cs typeface="Times New Roman" pitchFamily="18" charset="0"/>
                  </a:rPr>
                  <a:t>Κ = </a:t>
                </a:r>
                <a:r>
                  <a:rPr lang="ru-RU" sz="2400" b="1" dirty="0" smtClean="0">
                    <a:latin typeface="Calibri" pitchFamily="34" charset="0"/>
                    <a:cs typeface="Times New Roman" pitchFamily="18" charset="0"/>
                  </a:rPr>
                  <a:t>1/</a:t>
                </a:r>
                <a:r>
                  <a:rPr lang="el-GR" sz="2400" b="1" dirty="0" smtClean="0">
                    <a:latin typeface="Calibri" pitchFamily="34" charset="0"/>
                    <a:cs typeface="Times New Roman" pitchFamily="18" charset="0"/>
                  </a:rPr>
                  <a:t>λ</a:t>
                </a:r>
                <a:r>
                  <a:rPr lang="ru-RU" sz="2400" b="1" dirty="0" smtClean="0">
                    <a:latin typeface="Calibri" pitchFamily="34" charset="0"/>
                    <a:cs typeface="Times New Roman" pitchFamily="18" charset="0"/>
                  </a:rPr>
                  <a:t> </a:t>
                </a:r>
                <a:endParaRPr lang="en-US" sz="2400" b="1" dirty="0" smtClean="0">
                  <a:latin typeface="Calibri" pitchFamily="34" charset="0"/>
                  <a:cs typeface="Times New Roman" pitchFamily="18" charset="0"/>
                </a:endParaRPr>
              </a:p>
              <a:p>
                <a:pPr eaLnBrk="0" hangingPunct="0"/>
                <a:endParaRPr lang="ru-RU" sz="2400" b="1" dirty="0">
                  <a:latin typeface="Calibri" pitchFamily="34" charset="0"/>
                  <a:cs typeface="Times New Roman" pitchFamily="18" charset="0"/>
                </a:endParaRPr>
              </a:p>
              <a:p>
                <a:pPr eaLnBrk="0" hangingPunct="0"/>
                <a:r>
                  <a:rPr lang="el-GR" sz="2400" b="1" dirty="0"/>
                  <a:t>λ </a:t>
                </a:r>
                <a:r>
                  <a:rPr lang="ru-RU" sz="2400" b="1" dirty="0"/>
                  <a:t> = </a:t>
                </a:r>
                <a14:m>
                  <m:oMath xmlns:m="http://schemas.openxmlformats.org/officeDocument/2006/math">
                    <m:r>
                      <a:rPr lang="ru-RU" sz="2400" b="1" i="1">
                        <a:latin typeface="Cambria Math" panose="02040503050406030204" pitchFamily="18" charset="0"/>
                      </a:rPr>
                      <m:t>√</m:t>
                    </m:r>
                  </m:oMath>
                </a14:m>
                <a:r>
                  <a:rPr lang="en-US" sz="2400" b="1" dirty="0"/>
                  <a:t>ε</a:t>
                </a:r>
                <a:r>
                  <a:rPr lang="ru-RU" sz="2400" b="1" baseline="-25000" dirty="0"/>
                  <a:t>о</a:t>
                </a:r>
                <a:r>
                  <a:rPr lang="en-US" sz="2400" b="1" dirty="0" err="1" smtClean="0"/>
                  <a:t>εRT</a:t>
                </a:r>
                <a:r>
                  <a:rPr lang="en-US" sz="2400" b="1" dirty="0" smtClean="0"/>
                  <a:t>/2F</a:t>
                </a:r>
                <a:r>
                  <a:rPr lang="en-US" sz="2400" b="1" baseline="30000" dirty="0" smtClean="0"/>
                  <a:t>2</a:t>
                </a:r>
                <a:r>
                  <a:rPr lang="en-US" sz="2400" b="1" dirty="0" smtClean="0"/>
                  <a:t>I</a:t>
                </a:r>
                <a:endParaRPr lang="sma-NO" sz="2400" dirty="0"/>
              </a:p>
              <a:p>
                <a:pPr eaLnBrk="0" hangingPunct="0"/>
                <a:endParaRPr lang="ru-RU" sz="2400" b="1" dirty="0">
                  <a:latin typeface="Calibri" pitchFamily="34" charset="0"/>
                </a:endParaRPr>
              </a:p>
              <a:p>
                <a:pPr eaLnBrk="0" hangingPunct="0"/>
                <a:r>
                  <a:rPr lang="en-US" sz="2400" b="1" dirty="0">
                    <a:latin typeface="Calibri" pitchFamily="34" charset="0"/>
                    <a:cs typeface="Times New Roman" pitchFamily="18" charset="0"/>
                  </a:rPr>
                  <a:t>Debye’s parameter</a:t>
                </a:r>
                <a:endParaRPr lang="ru-RU" sz="2400" b="1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3076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2764" y="-274095"/>
                <a:ext cx="9512490" cy="3074496"/>
              </a:xfrm>
              <a:prstGeom prst="rect">
                <a:avLst/>
              </a:prstGeom>
              <a:blipFill rotWithShape="0">
                <a:blip r:embed="rId5"/>
                <a:stretch>
                  <a:fillRect l="-1026" b="-357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07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204261"/>
              </p:ext>
            </p:extLst>
          </p:nvPr>
        </p:nvGraphicFramePr>
        <p:xfrm>
          <a:off x="4191000" y="2068157"/>
          <a:ext cx="5029200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Формула" r:id="rId6" imgW="1231560" imgH="431640" progId="Equation.3">
                  <p:embed/>
                </p:oleObj>
              </mc:Choice>
              <mc:Fallback>
                <p:oleObj name="Формула" r:id="rId6" imgW="1231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68157"/>
                        <a:ext cx="5029200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8194" y="5098682"/>
            <a:ext cx="3438525" cy="8191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11083" y="5718809"/>
            <a:ext cx="6017664" cy="1169569"/>
          </a:xfrm>
          <a:prstGeom prst="rect">
            <a:avLst/>
          </a:prstGeom>
        </p:spPr>
      </p:pic>
      <p:pic>
        <p:nvPicPr>
          <p:cNvPr id="7" name="Picture 1" descr="header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412" y="13644"/>
            <a:ext cx="6086902" cy="657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492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668740" y="1208878"/>
            <a:ext cx="10112991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endParaRPr lang="en-US" sz="20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en-US" sz="20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en-US" sz="20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indent="-457200" algn="just" eaLnBrk="0" hangingPunct="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DLVO theory suggests that the 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stability of a colloidal system </a:t>
            </a:r>
            <a:r>
              <a:rPr lang="en-US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is determined by the sum of these 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van der Waals attractive (V</a:t>
            </a:r>
            <a:r>
              <a:rPr lang="en-US" sz="2800" baseline="-300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A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) </a:t>
            </a:r>
            <a:r>
              <a:rPr lang="en-US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and 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electrical double layer repulsive </a:t>
            </a:r>
            <a:r>
              <a:rPr lang="en-US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(V</a:t>
            </a:r>
            <a:r>
              <a:rPr lang="en-US" sz="2800" baseline="-300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R</a:t>
            </a:r>
            <a:r>
              <a:rPr lang="en-US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) 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forces</a:t>
            </a:r>
            <a:r>
              <a:rPr lang="en-US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that exist between particles as they approach each other due to the Brownian motion they are undergoing. </a:t>
            </a:r>
          </a:p>
          <a:p>
            <a:pPr marL="457200" indent="-457200" algn="just" eaLnBrk="0" hangingPunct="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This theory proposes that an 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energy barri</a:t>
            </a:r>
            <a:r>
              <a:rPr lang="en-US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er resulting from the repulsive force prevents two particles approaching one another and adhering together (figure 1).</a:t>
            </a:r>
          </a:p>
          <a:p>
            <a:pPr algn="just" eaLnBrk="0" hangingPunct="0"/>
            <a:r>
              <a:rPr lang="en-US" sz="20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en-US" sz="2000" dirty="0">
              <a:latin typeface="Calibri" pitchFamily="34" charset="0"/>
            </a:endParaRPr>
          </a:p>
        </p:txBody>
      </p:sp>
      <p:pic>
        <p:nvPicPr>
          <p:cNvPr id="3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375" y="13644"/>
            <a:ext cx="9979939" cy="107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66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Рисунок 1" descr="Derjaguin, Landau, Verwey and Overbeek theory (DLVO theory)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905000"/>
            <a:ext cx="5486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Rectangle 1"/>
          <p:cNvSpPr>
            <a:spLocks noChangeArrowheads="1"/>
          </p:cNvSpPr>
          <p:nvPr/>
        </p:nvSpPr>
        <p:spPr bwMode="auto">
          <a:xfrm>
            <a:off x="1559868" y="482499"/>
            <a:ext cx="893298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en-US" sz="20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Figure 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1.</a:t>
            </a: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Schematic diagram of the variation of total energy with particle separation according to DLVO theory. </a:t>
            </a:r>
          </a:p>
          <a:p>
            <a:pPr algn="just" eaLnBrk="0" hangingPunct="0"/>
            <a:r>
              <a:rPr lang="en-US" sz="20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The net energy is given by the sum of the double layer repulsion and the van der Waals attractive forces that the particles experience as they approach one another</a:t>
            </a:r>
            <a:endParaRPr lang="en-US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873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Содержимое 2"/>
          <p:cNvSpPr>
            <a:spLocks noGrp="1"/>
          </p:cNvSpPr>
          <p:nvPr>
            <p:ph idx="1"/>
          </p:nvPr>
        </p:nvSpPr>
        <p:spPr>
          <a:xfrm>
            <a:off x="4751698" y="381000"/>
            <a:ext cx="7162800" cy="6172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1.If the height of barrier and depth of secondary minimum are not great, the particles approach till smallest possible distance with decreasing the depth of U to depth of primary min</a:t>
            </a:r>
            <a:r>
              <a:rPr lang="ru-RU" dirty="0"/>
              <a:t>. </a:t>
            </a:r>
            <a:r>
              <a:rPr lang="en-US" dirty="0"/>
              <a:t>In this case the coagulation occurs. Systems  are not stabile.</a:t>
            </a:r>
            <a:r>
              <a:rPr lang="ru-RU" dirty="0"/>
              <a:t> </a:t>
            </a:r>
          </a:p>
          <a:p>
            <a:pPr>
              <a:lnSpc>
                <a:spcPct val="80000"/>
              </a:lnSpc>
            </a:pPr>
            <a:r>
              <a:rPr lang="ru-RU" dirty="0"/>
              <a:t>2. </a:t>
            </a:r>
            <a:r>
              <a:rPr lang="en-US" dirty="0"/>
              <a:t>if the height of barrier is enough high and depth of secondary min is not great that systems is aggregative stabile. The particles can not overcome the barrier. </a:t>
            </a:r>
          </a:p>
          <a:p>
            <a:pPr>
              <a:lnSpc>
                <a:spcPct val="80000"/>
              </a:lnSpc>
            </a:pPr>
            <a:r>
              <a:rPr lang="ru-RU" dirty="0"/>
              <a:t>3. </a:t>
            </a:r>
            <a:r>
              <a:rPr lang="en-US" dirty="0"/>
              <a:t>if the depth of secondary min is enough great the particles </a:t>
            </a:r>
            <a:r>
              <a:rPr lang="en-US" dirty="0" smtClean="0"/>
              <a:t>interacts </a:t>
            </a:r>
            <a:r>
              <a:rPr lang="en-US" dirty="0"/>
              <a:t>at long distance. Periodic colloid structures.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303" y="1239359"/>
            <a:ext cx="4607451" cy="3851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175056" y="5236910"/>
            <a:ext cx="94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Figure </a:t>
            </a:r>
            <a:r>
              <a:rPr lang="en-US" b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2</a:t>
            </a:r>
            <a:endParaRPr lang="sma-NO" dirty="0"/>
          </a:p>
        </p:txBody>
      </p:sp>
    </p:spTree>
    <p:extLst>
      <p:ext uri="{BB962C8B-B14F-4D97-AF65-F5344CB8AC3E}">
        <p14:creationId xmlns:p14="http://schemas.microsoft.com/office/powerpoint/2010/main" val="50873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627" y="1255594"/>
            <a:ext cx="10603173" cy="4921369"/>
          </a:xfrm>
        </p:spPr>
        <p:txBody>
          <a:bodyPr/>
          <a:lstStyle/>
          <a:p>
            <a:r>
              <a:rPr lang="en-US" sz="3200" dirty="0" smtClean="0"/>
              <a:t>Questions?</a:t>
            </a:r>
          </a:p>
          <a:p>
            <a:endParaRPr lang="en-US" sz="3200" dirty="0"/>
          </a:p>
          <a:p>
            <a:r>
              <a:rPr lang="en-US" sz="3200" dirty="0" smtClean="0"/>
              <a:t>Thank you for your attention!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Akbota.Adilbekova@kaznu.kz</a:t>
            </a:r>
            <a:endParaRPr lang="sma-NO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12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291</Words>
  <Application>Microsoft Office PowerPoint</Application>
  <PresentationFormat>Широкоэкранный</PresentationFormat>
  <Paragraphs>40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Адильбекова Акбота</dc:creator>
  <cp:lastModifiedBy>admin</cp:lastModifiedBy>
  <cp:revision>10</cp:revision>
  <dcterms:created xsi:type="dcterms:W3CDTF">2019-01-10T10:53:02Z</dcterms:created>
  <dcterms:modified xsi:type="dcterms:W3CDTF">2021-11-07T14:26:02Z</dcterms:modified>
</cp:coreProperties>
</file>